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DA2EB-0ABD-492C-B871-25AB1F914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24879E-5C56-4A10-8751-9A0BC3A71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8321E-3B6A-43F8-A423-90DC9AF1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D8BB6-E313-48F8-8DC4-E994F09E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ACE5E-8FF6-46D6-AF81-F2E59E6E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4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7CF8F-BD78-43A1-8C66-3B39353B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7CE5D4-8484-4C60-9FB4-754B3A758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762E6D-3F50-41CC-B4BB-98FA7AB93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43121-1BFE-4088-9A44-85BA8A6F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6C1D77-8347-4359-BBA6-00407E5F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7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55CD3B-93CC-4628-B94D-D0BB70135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5D126E-4B00-4E40-AA0F-8EA37357D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AA7F-060F-49BE-B378-B2BA8878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B4EAB-0AF9-4424-A156-15AC74A9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B6828C-C0F2-4D2F-B9AA-2560C0CE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4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8960A-C8E2-4083-B859-5DBCD557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17242-462B-4F77-B7B4-5071C292D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448FB-1DBE-4B5C-9F03-3099AE08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89D55-16F1-455D-8DC8-A964FA1E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27A3A-A9D6-4727-BB00-B5C74CD6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5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B2F06-4289-4199-8A14-604997A2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E7974-41A2-4193-A729-7A3B177E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2141B-5042-4F3C-8F43-07076E82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DD419-82DB-4429-9893-B5968A1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6F482-C52E-48F2-ACAB-1C792054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5DFDF-1563-4D07-A79C-141D656E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86C22-B64D-44B6-84E2-CBBF76DD0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CA80ED-815A-4EE4-B564-C483B71BA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AB27D-7490-4C83-9896-81997359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97F396-90B1-4819-9039-C1B2B104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3CB343-12F4-4F49-887D-711BAEC0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23285-D95A-416F-A662-EDC38C73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9A2EE5-A204-4EB2-9E33-EDEAB860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1E97C-C6CF-4116-B74E-C444D277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4334E8-0D20-4454-9602-B1F7BD06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952118-3281-4F1B-9919-1D3E7B3D1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CB74F7-35FF-4FE3-840F-FB21B2D79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C17BC9-4735-429B-AED5-EE87D37A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ADD856-0FB5-4E59-9FFE-DBA4C22C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0B766-85F8-4CA5-A1A5-6959A7EE7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8F4C5C-1908-444C-9F05-7973385B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629754-CF55-4830-B6C6-093217E2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E5D204-C9AD-45A7-88B3-2B067D4E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2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93A16E-8661-4D49-9EEC-E7CBF42B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BD2EA6-B5CA-4364-B2A6-F00F9C74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0A648E-3F6D-4824-8EE5-A35D044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5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3DF19-D2F7-499B-9E30-114E3618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39A6C-4ADD-480B-BCD1-CB092053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668761-3073-4E79-9895-EFB69900B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C6D7E5-2E81-4C01-8560-216E808C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8631F0-34A8-4277-8841-2FC421E2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438ED-66A1-4EB1-B908-BCE63969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6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E6DD9-D1AA-41C0-ADB4-A818D075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88CE1C-A114-494C-A97F-A1D41A72D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D8FE3-DA59-41A8-97DA-CC6334074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4CA03D-D4BE-4C71-95D9-25C72EE5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E06300-9AFC-45DE-8C7F-BC97ECE1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557CBC-11D9-4E03-8DCA-A2FFE52E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9F602-AE7C-477A-83F0-02F08F70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EFBC90-6929-4EDB-BA0B-9F937C31D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BD314-7DAF-4377-9B6C-CAB397676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2172C-E2F6-4559-A7D6-67AD9F0EA012}" type="datetimeFigureOut">
              <a:rPr lang="ru-RU" smtClean="0"/>
              <a:t>26.11.2025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952E9-081F-46DE-9D9A-A8CD83713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27800-FAB3-4821-A113-CA2FA73A8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CB80-B486-4706-89F8-4B364D5D1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5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1E343F-F1E3-41E4-85C7-E7BAC7BF4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5621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17CC5-5EF7-425E-BC57-A73481394F14}"/>
              </a:ext>
            </a:extLst>
          </p:cNvPr>
          <p:cNvSpPr txBox="1"/>
          <p:nvPr/>
        </p:nvSpPr>
        <p:spPr>
          <a:xfrm>
            <a:off x="805343" y="763398"/>
            <a:ext cx="86658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предпосылок естественно-научной грамотности у старших дошкольников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3C142B-E1E6-4819-9B2A-B1384A445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90" y="943285"/>
            <a:ext cx="7247619" cy="4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0CCEE7-2D76-4891-8094-BECF6ACC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84" y="68539"/>
            <a:ext cx="7001802" cy="63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85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241E4D-2632-415F-9FF0-1EDD1805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65" y="138789"/>
            <a:ext cx="7321460" cy="658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E966AB-785B-43BA-A2CE-076056BD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02" y="162701"/>
            <a:ext cx="7787629" cy="65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EAEB21-43F6-4492-99D7-FA1921D5AC43}"/>
              </a:ext>
            </a:extLst>
          </p:cNvPr>
          <p:cNvSpPr txBox="1"/>
          <p:nvPr/>
        </p:nvSpPr>
        <p:spPr>
          <a:xfrm>
            <a:off x="1787204" y="2415596"/>
            <a:ext cx="86175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Виды функциональной грамотности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Читательская грамотность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Естественнонаучная грамотность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Математическая грамотность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Финансовая грамотность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3DD4D-6BE5-4660-9036-BFBBE760710D}"/>
              </a:ext>
            </a:extLst>
          </p:cNvPr>
          <p:cNvSpPr txBox="1"/>
          <p:nvPr/>
        </p:nvSpPr>
        <p:spPr>
          <a:xfrm>
            <a:off x="1485202" y="510295"/>
            <a:ext cx="87685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 — способность человека использовать знания, приобретённые навыки для решения широкого спектра жизненных задач.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5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964346-B0DB-4DA6-9265-D3F5A1BB117C}"/>
              </a:ext>
            </a:extLst>
          </p:cNvPr>
          <p:cNvSpPr txBox="1"/>
          <p:nvPr/>
        </p:nvSpPr>
        <p:spPr>
          <a:xfrm>
            <a:off x="1057013" y="926470"/>
            <a:ext cx="97563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дошкольников</a:t>
            </a:r>
            <a:r>
              <a:rPr lang="ru-RU" sz="36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способность понимать и использовать письменные тексты, размышлять о них и заниматься чтением, чтобы достигать целей, расширять знания и возможности, участвовать в социальной жизни. 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9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46955-0636-4CB8-9C79-67BCC6F3F13C}"/>
              </a:ext>
            </a:extLst>
          </p:cNvPr>
          <p:cNvSpPr txBox="1"/>
          <p:nvPr/>
        </p:nvSpPr>
        <p:spPr>
          <a:xfrm>
            <a:off x="1820411" y="403120"/>
            <a:ext cx="88839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предпосылок естественнонаучной грамотности делится на три основных компонента: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Способность объяснять естественнонаучные явления на основе научных знаний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2) Способность разъяснять смысл данных и использовать их для выводов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Способность применять методы естественнонаучного исследования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6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4D9E6-DAC2-4175-BDB4-C3E8922FB8BA}"/>
              </a:ext>
            </a:extLst>
          </p:cNvPr>
          <p:cNvSpPr txBox="1"/>
          <p:nvPr/>
        </p:nvSpPr>
        <p:spPr>
          <a:xfrm>
            <a:off x="1090569" y="951054"/>
            <a:ext cx="10276514" cy="483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ОБЪЕКТАМИ   НАБЛЮДЕНИЯ  МОГУТ  БЫТЬ: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бъект живой природы (растение, животное, птица, насекомое).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Объект неживой природы (ручей, сосульки, камни).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Природное явление (гроза, метель, листопад, капель)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Объект или субъект социальной жизни (наблюдение за людьми определённых профессий, за общественным транспортом, за движением на дороге).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1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89C95-E573-47A3-9942-EC09733AC787}"/>
              </a:ext>
            </a:extLst>
          </p:cNvPr>
          <p:cNvSpPr txBox="1"/>
          <p:nvPr/>
        </p:nvSpPr>
        <p:spPr>
          <a:xfrm>
            <a:off x="369116" y="605603"/>
            <a:ext cx="11627141" cy="5453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 на прогулке.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Младший возраст.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наблюдений : 7-10 минут.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должно быть ярким, интересным, содержательным, несущим в себе новизну.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 задаваемые детям должны быть: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Чёткими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Подсказывающими (содержащими в себе ответ)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Обращены ко всем детям («Ребята…», а затем спросить 3-4 детей)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Нельзя задавать вопросы, требующие односложных ответов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(да, нет)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5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8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889C95-E573-47A3-9942-EC09733AC787}"/>
              </a:ext>
            </a:extLst>
          </p:cNvPr>
          <p:cNvSpPr txBox="1"/>
          <p:nvPr/>
        </p:nvSpPr>
        <p:spPr>
          <a:xfrm>
            <a:off x="3043107" y="605603"/>
            <a:ext cx="6153324" cy="112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 на прогулке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FE119-A891-4D11-BF93-37F61570D966}"/>
              </a:ext>
            </a:extLst>
          </p:cNvPr>
          <p:cNvSpPr txBox="1"/>
          <p:nvPr/>
        </p:nvSpPr>
        <p:spPr>
          <a:xfrm>
            <a:off x="696286" y="1506105"/>
            <a:ext cx="11132191" cy="406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возраст.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наблюдений увеличивается до 15 минут, усложняется содержание наблюдений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Организуются наблюдения за развитием и ростом животных, растений.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носят поисковый характер: «Почему?», «Как ты думаешь?»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-Вопросы на рассуждение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-Вопросы сравнительного характера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1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6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031D4F-F839-4A7B-8576-97DDF8EDE8E6}"/>
              </a:ext>
            </a:extLst>
          </p:cNvPr>
          <p:cNvSpPr txBox="1"/>
          <p:nvPr/>
        </p:nvSpPr>
        <p:spPr>
          <a:xfrm>
            <a:off x="604007" y="1736695"/>
            <a:ext cx="11677475" cy="375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Старший возраст.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тенденция познавательной деятельности детей старшего возраста — стремление к обобщению.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 умение анализировать и фиксировать наблюдение в дневниках наблюдений.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предполагают ответ – рассказ («Опишите лист : какого он цвета, формы, размера»)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72787-ADFB-4212-8053-FD4E9357C4FA}"/>
              </a:ext>
            </a:extLst>
          </p:cNvPr>
          <p:cNvSpPr txBox="1"/>
          <p:nvPr/>
        </p:nvSpPr>
        <p:spPr>
          <a:xfrm>
            <a:off x="2981588" y="1062921"/>
            <a:ext cx="6170102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600" b="1" i="1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Наблюдения на прогулке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7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6662D-4C89-4C40-BC12-75C882D7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722452-6108-4E62-8387-AE88D62A3F30}"/>
              </a:ext>
            </a:extLst>
          </p:cNvPr>
          <p:cNvSpPr txBox="1"/>
          <p:nvPr/>
        </p:nvSpPr>
        <p:spPr>
          <a:xfrm>
            <a:off x="1065402" y="280518"/>
            <a:ext cx="1020101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  </a:t>
            </a: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или исследование</a:t>
            </a:r>
          </a:p>
          <a:p>
            <a:endParaRPr lang="ru-RU" sz="36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чем же разница между проектом и исследованием? </a:t>
            </a:r>
          </a:p>
          <a:p>
            <a:pPr algn="just"/>
            <a:r>
              <a:rPr lang="ru-RU"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 </a:t>
            </a:r>
            <a:r>
              <a:rPr lang="ru-RU" sz="360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36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организованный педагогом и самостоятельно выполняемый детьми комплекс действий, завершающихся созданием продукта.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</a:t>
            </a:r>
            <a:r>
              <a:rPr lang="ru-RU" sz="360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процесс выработки новых знаний, один из видов познавательной деятельности.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15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384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Игнатьева</dc:creator>
  <cp:lastModifiedBy>Марина Игнатьева</cp:lastModifiedBy>
  <cp:revision>4</cp:revision>
  <dcterms:created xsi:type="dcterms:W3CDTF">2025-11-26T07:21:37Z</dcterms:created>
  <dcterms:modified xsi:type="dcterms:W3CDTF">2025-11-26T08:22:37Z</dcterms:modified>
</cp:coreProperties>
</file>